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0" r:id="rId4"/>
    <p:sldMasterId id="2147483741" r:id="rId5"/>
    <p:sldMasterId id="2147483742" r:id="rId6"/>
    <p:sldMasterId id="214748374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y="5143500" cx="9144000"/>
  <p:notesSz cx="6858000" cy="9144000"/>
  <p:embeddedFontLst>
    <p:embeddedFont>
      <p:font typeface="Ubuntu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  <p:embeddedFont>
      <p:font typeface="DM Mono"/>
      <p:regular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regular.fntdata"/><Relationship Id="rId22" Type="http://schemas.openxmlformats.org/officeDocument/2006/relationships/font" Target="fonts/Ubuntu-italic.fntdata"/><Relationship Id="rId21" Type="http://schemas.openxmlformats.org/officeDocument/2006/relationships/font" Target="fonts/Ubuntu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Ubuntu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-bold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3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2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5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4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7.xml"/><Relationship Id="rId37" Type="http://schemas.openxmlformats.org/officeDocument/2006/relationships/font" Target="fonts/DMMono-italic.fntdata"/><Relationship Id="rId14" Type="http://schemas.openxmlformats.org/officeDocument/2006/relationships/slide" Target="slides/slide6.xml"/><Relationship Id="rId36" Type="http://schemas.openxmlformats.org/officeDocument/2006/relationships/font" Target="fonts/DMMono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50b12fe0c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50b12fe0c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aedcc74f33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aedcc74f33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aedcc74f33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aedcc74f33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6c07b647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6c07b647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edcc74f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aedcc74f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aedcc74f33_0_27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aedcc74f3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aedcc74f33_0_54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aedcc74f3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3ac0446e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3ac0446e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3ac0446e4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3ac0446e4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ac0446e4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ac0446e4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fact only 10ms because of browsers housekeeping work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ac0446e4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ac0446e4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jpg"/><Relationship Id="rId7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jpg"/><Relationship Id="rId7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jpg"/><Relationship Id="rId7" Type="http://schemas.openxmlformats.org/officeDocument/2006/relationships/image" Target="../media/image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jpg"/><Relationship Id="rId7" Type="http://schemas.openxmlformats.org/officeDocument/2006/relationships/image" Target="../media/image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775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38" y="0"/>
            <a:ext cx="979964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478225" y="391425"/>
            <a:ext cx="11373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0"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1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7732475" y="2302275"/>
            <a:ext cx="11373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0">
                <a:latin typeface="Georgia"/>
                <a:ea typeface="Georgia"/>
                <a:cs typeface="Georgia"/>
                <a:sym typeface="Georgia"/>
              </a:rPr>
              <a:t>”</a:t>
            </a:r>
            <a:endParaRPr b="1" sz="1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659750" y="871800"/>
            <a:ext cx="8109000" cy="25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3747125" y="3548600"/>
            <a:ext cx="3913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2">
  <p:cSld name="TITLE_ONLY_1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en-GB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4" name="Google Shape;154;p29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155" name="Google Shape;155;p29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56" name="Google Shape;156;p29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57" name="Google Shape;157;p29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58" name="Google Shape;158;p29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159" name="Google Shape;159;p29"/>
          <p:cNvSpPr txBox="1"/>
          <p:nvPr/>
        </p:nvSpPr>
        <p:spPr>
          <a:xfrm>
            <a:off x="7490025" y="4519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🔗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rx-anglar.io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76200" y="4443200"/>
            <a:ext cx="5431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⭐ Star ⭐ us on Github if you like it!</a:t>
            </a:r>
            <a:endParaRPr b="0" i="1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9150" y="0"/>
            <a:ext cx="874850" cy="4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1241300" y="1312450"/>
            <a:ext cx="47874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I’m Michael :)</a:t>
            </a:r>
            <a:br>
              <a:rPr lang="en-GB"/>
            </a:br>
            <a:br>
              <a:rPr lang="en-GB"/>
            </a:br>
            <a:r>
              <a:rPr lang="en-GB" sz="2200"/>
              <a:t>I do custom tailored </a:t>
            </a:r>
            <a:br>
              <a:rPr lang="en-GB" sz="2200"/>
            </a:br>
            <a:r>
              <a:rPr b="1" lang="en-GB" sz="2200"/>
              <a:t>Consulting,</a:t>
            </a:r>
            <a:r>
              <a:rPr lang="en-GB" sz="2200"/>
              <a:t> </a:t>
            </a:r>
            <a:r>
              <a:rPr b="1" lang="en-GB" sz="2200"/>
              <a:t>Training </a:t>
            </a:r>
            <a:r>
              <a:rPr lang="en-GB" sz="2200"/>
              <a:t>and </a:t>
            </a:r>
            <a:r>
              <a:rPr b="1" lang="en-GB" sz="2200"/>
              <a:t>Workshops</a:t>
            </a:r>
            <a:r>
              <a:rPr lang="en-GB" sz="2200"/>
              <a:t>!</a:t>
            </a:r>
            <a:br>
              <a:rPr lang="en-GB" sz="2200"/>
            </a:br>
            <a:br>
              <a:rPr lang="en-GB" sz="2200"/>
            </a:br>
            <a:r>
              <a:rPr b="1" lang="en-GB" sz="2200">
                <a:solidFill>
                  <a:srgbClr val="674EA7"/>
                </a:solidFill>
              </a:rPr>
              <a:t>michael.hladky@push-based.io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674EA7"/>
                </a:solidFill>
              </a:rPr>
              <a:t>www.push-based.io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5">
            <a:alphaModFix/>
          </a:blip>
          <a:srcRect b="51088" l="0" r="0" t="0"/>
          <a:stretch/>
        </p:blipFill>
        <p:spPr>
          <a:xfrm>
            <a:off x="5675513" y="12272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6">
            <a:alphaModFix/>
          </a:blip>
          <a:srcRect b="0" l="26714" r="4239" t="0"/>
          <a:stretch/>
        </p:blipFill>
        <p:spPr>
          <a:xfrm rot="-5400000">
            <a:off x="6180212" y="1555762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71" name="Google Shape;17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4225" y="2989325"/>
            <a:ext cx="874850" cy="9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517058" y="1916888"/>
            <a:ext cx="4821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Thanks for </a:t>
            </a:r>
            <a:r>
              <a:rPr b="1" lang="en-GB"/>
              <a:t>your </a:t>
            </a:r>
            <a:r>
              <a:rPr lang="en-GB"/>
              <a:t>time!</a:t>
            </a:r>
            <a:br>
              <a:rPr lang="en-GB"/>
            </a:br>
            <a:r>
              <a:rPr lang="en-GB" sz="2200"/>
              <a:t>If you have any questions, </a:t>
            </a:r>
            <a:r>
              <a:rPr b="1" lang="en-GB" sz="2200"/>
              <a:t>ping me</a:t>
            </a:r>
            <a:r>
              <a:rPr lang="en-GB" sz="2200"/>
              <a:t>!</a:t>
            </a:r>
            <a:endParaRPr sz="2200"/>
          </a:p>
        </p:txBody>
      </p:sp>
      <p:sp>
        <p:nvSpPr>
          <p:cNvPr id="178" name="Google Shape;178;p31"/>
          <p:cNvSpPr txBox="1"/>
          <p:nvPr/>
        </p:nvSpPr>
        <p:spPr>
          <a:xfrm>
            <a:off x="517050" y="2916125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/>
          </a:p>
        </p:txBody>
      </p:sp>
      <p:sp>
        <p:nvSpPr>
          <p:cNvPr id="179" name="Google Shape;179;p31"/>
          <p:cNvSpPr txBox="1"/>
          <p:nvPr/>
        </p:nvSpPr>
        <p:spPr>
          <a:xfrm>
            <a:off x="810722" y="3444888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51" y="3479610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0" name="Google Shape;20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1" name="Google Shape;211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2" name="Google Shape;212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3" name="Google Shape;21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219" name="Google Shape;2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775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38" y="0"/>
            <a:ext cx="979964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2" name="Google Shape;2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en-GB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" name="Google Shape;27;p5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28" name="Google Shape;28;p5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29" name="Google Shape;29;p5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0" name="Google Shape;30;p5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1" name="Google Shape;31;p5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32" name="Google Shape;32;p5"/>
          <p:cNvSpPr txBox="1"/>
          <p:nvPr/>
        </p:nvSpPr>
        <p:spPr>
          <a:xfrm>
            <a:off x="7490025" y="4519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🔗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rx-anglar.io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/>
          <p:nvPr/>
        </p:nvSpPr>
        <p:spPr>
          <a:xfrm>
            <a:off x="76200" y="4443200"/>
            <a:ext cx="5431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⭐ Star ⭐ us on Github if you like it!</a:t>
            </a:r>
            <a:endParaRPr b="0" i="1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" name="Google Shape;24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8" name="Google Shape;248;p46"/>
          <p:cNvSpPr txBox="1"/>
          <p:nvPr/>
        </p:nvSpPr>
        <p:spPr>
          <a:xfrm>
            <a:off x="478225" y="391425"/>
            <a:ext cx="11373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0"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1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p46"/>
          <p:cNvSpPr txBox="1"/>
          <p:nvPr/>
        </p:nvSpPr>
        <p:spPr>
          <a:xfrm>
            <a:off x="7732475" y="2302275"/>
            <a:ext cx="11373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0">
                <a:latin typeface="Georgia"/>
                <a:ea typeface="Georgia"/>
                <a:cs typeface="Georgia"/>
                <a:sym typeface="Georgia"/>
              </a:rPr>
              <a:t>”</a:t>
            </a:r>
            <a:endParaRPr b="1" sz="1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0" name="Google Shape;250;p46"/>
          <p:cNvSpPr txBox="1"/>
          <p:nvPr/>
        </p:nvSpPr>
        <p:spPr>
          <a:xfrm>
            <a:off x="659750" y="871800"/>
            <a:ext cx="8109000" cy="25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3747125" y="3548600"/>
            <a:ext cx="3913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2">
  <p:cSld name="TITLE_ONLY_1_3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6" name="Google Shape;26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7" name="Google Shape;267;p50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2" name="Google Shape;272;p51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6" name="Google Shape;276;p52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9150" y="0"/>
            <a:ext cx="874850" cy="4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/>
        </p:nvSpPr>
        <p:spPr>
          <a:xfrm>
            <a:off x="1241300" y="1312450"/>
            <a:ext cx="47874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I’m Michael :)</a:t>
            </a:r>
            <a:br>
              <a:rPr lang="en-GB"/>
            </a:br>
            <a:br>
              <a:rPr lang="en-GB"/>
            </a:br>
            <a:r>
              <a:rPr lang="en-GB" sz="2200"/>
              <a:t>I do custom tailored </a:t>
            </a:r>
            <a:br>
              <a:rPr lang="en-GB" sz="2200"/>
            </a:br>
            <a:r>
              <a:rPr b="1" lang="en-GB" sz="2200"/>
              <a:t>Consulting,</a:t>
            </a:r>
            <a:r>
              <a:rPr lang="en-GB" sz="2200"/>
              <a:t> </a:t>
            </a:r>
            <a:r>
              <a:rPr b="1" lang="en-GB" sz="2200"/>
              <a:t>Training </a:t>
            </a:r>
            <a:r>
              <a:rPr lang="en-GB" sz="2200"/>
              <a:t>and </a:t>
            </a:r>
            <a:r>
              <a:rPr b="1" lang="en-GB" sz="2200"/>
              <a:t>Workshops</a:t>
            </a:r>
            <a:r>
              <a:rPr lang="en-GB" sz="2200"/>
              <a:t>!</a:t>
            </a:r>
            <a:br>
              <a:rPr lang="en-GB" sz="2200"/>
            </a:br>
            <a:br>
              <a:rPr lang="en-GB" sz="2200"/>
            </a:br>
            <a:r>
              <a:rPr b="1" lang="en-GB" sz="2200">
                <a:solidFill>
                  <a:srgbClr val="674EA7"/>
                </a:solidFill>
              </a:rPr>
              <a:t>michael.hladky@push-based.io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674EA7"/>
                </a:solidFill>
              </a:rPr>
              <a:t>www.push-based.io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5">
            <a:alphaModFix/>
          </a:blip>
          <a:srcRect b="51088" l="0" r="0" t="0"/>
          <a:stretch/>
        </p:blipFill>
        <p:spPr>
          <a:xfrm>
            <a:off x="5675513" y="12272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6">
            <a:alphaModFix/>
          </a:blip>
          <a:srcRect b="0" l="26714" r="4239" t="0"/>
          <a:stretch/>
        </p:blipFill>
        <p:spPr>
          <a:xfrm rot="-5400000">
            <a:off x="6180212" y="1555762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4225" y="2989325"/>
            <a:ext cx="874850" cy="9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9" name="Google Shape;279;p53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3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en-GB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1" name="Google Shape;281;p53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282" name="Google Shape;282;p53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283" name="Google Shape;283;p53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284" name="Google Shape;284;p53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285" name="Google Shape;285;p53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286" name="Google Shape;286;p53"/>
          <p:cNvSpPr txBox="1"/>
          <p:nvPr/>
        </p:nvSpPr>
        <p:spPr>
          <a:xfrm>
            <a:off x="7490025" y="4519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🔗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rx-anglar.io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3"/>
          <p:cNvSpPr txBox="1"/>
          <p:nvPr/>
        </p:nvSpPr>
        <p:spPr>
          <a:xfrm>
            <a:off x="76200" y="4443200"/>
            <a:ext cx="5431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⭐ Star ⭐ us on Github if you like it!</a:t>
            </a:r>
            <a:endParaRPr b="0" i="1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4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1" name="Google Shape;29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9150" y="0"/>
            <a:ext cx="874850" cy="4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4"/>
          <p:cNvSpPr txBox="1"/>
          <p:nvPr/>
        </p:nvSpPr>
        <p:spPr>
          <a:xfrm>
            <a:off x="1241300" y="1312450"/>
            <a:ext cx="47874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I’m Michael :)</a:t>
            </a:r>
            <a:br>
              <a:rPr lang="en-GB"/>
            </a:br>
            <a:br>
              <a:rPr lang="en-GB"/>
            </a:br>
            <a:r>
              <a:rPr lang="en-GB" sz="2200"/>
              <a:t>I do custom tailored </a:t>
            </a:r>
            <a:br>
              <a:rPr lang="en-GB" sz="2200"/>
            </a:br>
            <a:r>
              <a:rPr b="1" lang="en-GB" sz="2200"/>
              <a:t>Consulting,</a:t>
            </a:r>
            <a:r>
              <a:rPr lang="en-GB" sz="2200"/>
              <a:t> </a:t>
            </a:r>
            <a:r>
              <a:rPr b="1" lang="en-GB" sz="2200"/>
              <a:t>Training </a:t>
            </a:r>
            <a:r>
              <a:rPr lang="en-GB" sz="2200"/>
              <a:t>and </a:t>
            </a:r>
            <a:r>
              <a:rPr b="1" lang="en-GB" sz="2200"/>
              <a:t>Workshops</a:t>
            </a:r>
            <a:r>
              <a:rPr lang="en-GB" sz="2200"/>
              <a:t>!</a:t>
            </a:r>
            <a:br>
              <a:rPr lang="en-GB" sz="2200"/>
            </a:br>
            <a:br>
              <a:rPr lang="en-GB" sz="2200"/>
            </a:br>
            <a:r>
              <a:rPr b="1" lang="en-GB" sz="2200">
                <a:solidFill>
                  <a:srgbClr val="674EA7"/>
                </a:solidFill>
              </a:rPr>
              <a:t>michael.hladky@push-based.io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674EA7"/>
                </a:solidFill>
              </a:rPr>
              <a:t>www.push-based.io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id="293" name="Google Shape;2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4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4"/>
          <p:cNvPicPr preferRelativeResize="0"/>
          <p:nvPr/>
        </p:nvPicPr>
        <p:blipFill rotWithShape="1">
          <a:blip r:embed="rId5">
            <a:alphaModFix/>
          </a:blip>
          <a:srcRect b="51088" l="0" r="0" t="0"/>
          <a:stretch/>
        </p:blipFill>
        <p:spPr>
          <a:xfrm>
            <a:off x="5675513" y="12272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4"/>
          <p:cNvPicPr preferRelativeResize="0"/>
          <p:nvPr/>
        </p:nvPicPr>
        <p:blipFill rotWithShape="1">
          <a:blip r:embed="rId6">
            <a:alphaModFix/>
          </a:blip>
          <a:srcRect b="0" l="26714" r="4239" t="0"/>
          <a:stretch/>
        </p:blipFill>
        <p:spPr>
          <a:xfrm rot="-5400000">
            <a:off x="6180212" y="1555762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298" name="Google Shape;298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4225" y="2989325"/>
            <a:ext cx="874850" cy="9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5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2" name="Google Shape;30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3" name="Google Shape;30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5"/>
          <p:cNvSpPr txBox="1"/>
          <p:nvPr/>
        </p:nvSpPr>
        <p:spPr>
          <a:xfrm>
            <a:off x="517058" y="1916888"/>
            <a:ext cx="4821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Thanks for </a:t>
            </a:r>
            <a:r>
              <a:rPr b="1" lang="en-GB"/>
              <a:t>your </a:t>
            </a:r>
            <a:r>
              <a:rPr lang="en-GB"/>
              <a:t>time!</a:t>
            </a:r>
            <a:br>
              <a:rPr lang="en-GB"/>
            </a:br>
            <a:r>
              <a:rPr lang="en-GB" sz="2200"/>
              <a:t>If you have any questions, </a:t>
            </a:r>
            <a:r>
              <a:rPr b="1" lang="en-GB" sz="2200"/>
              <a:t>ping me</a:t>
            </a:r>
            <a:r>
              <a:rPr lang="en-GB" sz="2200"/>
              <a:t>!</a:t>
            </a:r>
            <a:endParaRPr sz="2200"/>
          </a:p>
        </p:txBody>
      </p:sp>
      <p:sp>
        <p:nvSpPr>
          <p:cNvPr id="305" name="Google Shape;305;p55"/>
          <p:cNvSpPr txBox="1"/>
          <p:nvPr/>
        </p:nvSpPr>
        <p:spPr>
          <a:xfrm>
            <a:off x="517050" y="2916125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/>
          </a:p>
        </p:txBody>
      </p:sp>
      <p:sp>
        <p:nvSpPr>
          <p:cNvPr id="306" name="Google Shape;306;p55"/>
          <p:cNvSpPr txBox="1"/>
          <p:nvPr/>
        </p:nvSpPr>
        <p:spPr>
          <a:xfrm>
            <a:off x="810722" y="3444888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51" y="3479610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5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5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5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6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5" name="Google Shape;315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9" name="Google Shape;319;p57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0" name="Google Shape;32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1" name="Google Shape;32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8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8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6" name="Google Shape;326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7" name="Google Shape;32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8" name="Google Shape;32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9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3" name="Google Shape;333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8" name="Google Shape;338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9" name="Google Shape;339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0" name="Google Shape;34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1" name="Google Shape;341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0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1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346" name="Google Shape;34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7" name="Google Shape;347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775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0" name="Google Shape;35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38" y="0"/>
            <a:ext cx="979964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/>
        </p:nvSpPr>
        <p:spPr>
          <a:xfrm>
            <a:off x="517058" y="1916888"/>
            <a:ext cx="4821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Thanks for </a:t>
            </a:r>
            <a:r>
              <a:rPr b="1" lang="en-GB"/>
              <a:t>your </a:t>
            </a:r>
            <a:r>
              <a:rPr lang="en-GB"/>
              <a:t>time!</a:t>
            </a:r>
            <a:br>
              <a:rPr lang="en-GB"/>
            </a:br>
            <a:r>
              <a:rPr lang="en-GB" sz="2200"/>
              <a:t>If you have any questions, </a:t>
            </a:r>
            <a:r>
              <a:rPr b="1" lang="en-GB" sz="2200"/>
              <a:t>ping me</a:t>
            </a:r>
            <a:r>
              <a:rPr lang="en-GB" sz="2200"/>
              <a:t>!</a:t>
            </a:r>
            <a:endParaRPr sz="2200"/>
          </a:p>
        </p:txBody>
      </p:sp>
      <p:sp>
        <p:nvSpPr>
          <p:cNvPr id="51" name="Google Shape;51;p7"/>
          <p:cNvSpPr txBox="1"/>
          <p:nvPr/>
        </p:nvSpPr>
        <p:spPr>
          <a:xfrm>
            <a:off x="517050" y="2916125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810722" y="3444888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51" y="3479610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9" name="Google Shape;35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" name="Google Shape;36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2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1" name="Google Shape;37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2" name="Google Shape;37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5" name="Google Shape;375;p70"/>
          <p:cNvSpPr txBox="1"/>
          <p:nvPr/>
        </p:nvSpPr>
        <p:spPr>
          <a:xfrm>
            <a:off x="478225" y="391425"/>
            <a:ext cx="11373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0"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1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6" name="Google Shape;376;p70"/>
          <p:cNvSpPr txBox="1"/>
          <p:nvPr/>
        </p:nvSpPr>
        <p:spPr>
          <a:xfrm>
            <a:off x="7732475" y="2302275"/>
            <a:ext cx="11373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0">
                <a:latin typeface="Georgia"/>
                <a:ea typeface="Georgia"/>
                <a:cs typeface="Georgia"/>
                <a:sym typeface="Georgia"/>
              </a:rPr>
              <a:t>”</a:t>
            </a:r>
            <a:endParaRPr b="1" sz="1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7" name="Google Shape;377;p70"/>
          <p:cNvSpPr txBox="1"/>
          <p:nvPr/>
        </p:nvSpPr>
        <p:spPr>
          <a:xfrm>
            <a:off x="659750" y="871800"/>
            <a:ext cx="8109000" cy="25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8" name="Google Shape;378;p70"/>
          <p:cNvSpPr txBox="1"/>
          <p:nvPr/>
        </p:nvSpPr>
        <p:spPr>
          <a:xfrm>
            <a:off x="3747125" y="3548600"/>
            <a:ext cx="3913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2">
  <p:cSld name="TITLE_ONLY_1_3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" name="Google Shape;38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5" name="Google Shape;38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2" name="Google Shape;392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3" name="Google Shape;39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4" name="Google Shape;394;p74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8" name="Google Shape;39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9" name="Google Shape;399;p75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3" name="Google Shape;403;p76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6" name="Google Shape;406;p77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77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en-GB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8" name="Google Shape;408;p77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409" name="Google Shape;409;p77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410" name="Google Shape;410;p77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411" name="Google Shape;411;p77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412" name="Google Shape;412;p77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413" name="Google Shape;413;p77"/>
          <p:cNvSpPr txBox="1"/>
          <p:nvPr/>
        </p:nvSpPr>
        <p:spPr>
          <a:xfrm>
            <a:off x="7490025" y="4519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🔗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rx-anglar.io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77"/>
          <p:cNvSpPr txBox="1"/>
          <p:nvPr/>
        </p:nvSpPr>
        <p:spPr>
          <a:xfrm>
            <a:off x="76200" y="4443200"/>
            <a:ext cx="5431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⭐ Star ⭐ us on Github if you like it!</a:t>
            </a:r>
            <a:endParaRPr b="0" i="1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8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8" name="Google Shape;418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9150" y="0"/>
            <a:ext cx="874850" cy="4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8"/>
          <p:cNvSpPr txBox="1"/>
          <p:nvPr/>
        </p:nvSpPr>
        <p:spPr>
          <a:xfrm>
            <a:off x="1241300" y="1312450"/>
            <a:ext cx="47874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I’m Michael :)</a:t>
            </a:r>
            <a:br>
              <a:rPr lang="en-GB"/>
            </a:br>
            <a:br>
              <a:rPr lang="en-GB"/>
            </a:br>
            <a:r>
              <a:rPr lang="en-GB" sz="2200"/>
              <a:t>I do custom tailored </a:t>
            </a:r>
            <a:br>
              <a:rPr lang="en-GB" sz="2200"/>
            </a:br>
            <a:r>
              <a:rPr b="1" lang="en-GB" sz="2200"/>
              <a:t>Consulting,</a:t>
            </a:r>
            <a:r>
              <a:rPr lang="en-GB" sz="2200"/>
              <a:t> </a:t>
            </a:r>
            <a:r>
              <a:rPr b="1" lang="en-GB" sz="2200"/>
              <a:t>Training </a:t>
            </a:r>
            <a:r>
              <a:rPr lang="en-GB" sz="2200"/>
              <a:t>and </a:t>
            </a:r>
            <a:r>
              <a:rPr b="1" lang="en-GB" sz="2200"/>
              <a:t>Workshops</a:t>
            </a:r>
            <a:r>
              <a:rPr lang="en-GB" sz="2200"/>
              <a:t>!</a:t>
            </a:r>
            <a:br>
              <a:rPr lang="en-GB" sz="2200"/>
            </a:br>
            <a:br>
              <a:rPr lang="en-GB" sz="2200"/>
            </a:br>
            <a:r>
              <a:rPr b="1" lang="en-GB" sz="2200">
                <a:solidFill>
                  <a:srgbClr val="674EA7"/>
                </a:solidFill>
              </a:rPr>
              <a:t>michael.hladky@push-based.io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674EA7"/>
                </a:solidFill>
              </a:rPr>
              <a:t>www.push-based.io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id="420" name="Google Shape;42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8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2" name="Google Shape;42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78"/>
          <p:cNvPicPr preferRelativeResize="0"/>
          <p:nvPr/>
        </p:nvPicPr>
        <p:blipFill rotWithShape="1">
          <a:blip r:embed="rId5">
            <a:alphaModFix/>
          </a:blip>
          <a:srcRect b="51088" l="0" r="0" t="0"/>
          <a:stretch/>
        </p:blipFill>
        <p:spPr>
          <a:xfrm>
            <a:off x="5675513" y="12272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8"/>
          <p:cNvPicPr preferRelativeResize="0"/>
          <p:nvPr/>
        </p:nvPicPr>
        <p:blipFill rotWithShape="1">
          <a:blip r:embed="rId6">
            <a:alphaModFix/>
          </a:blip>
          <a:srcRect b="0" l="26714" r="4239" t="0"/>
          <a:stretch/>
        </p:blipFill>
        <p:spPr>
          <a:xfrm rot="-5400000">
            <a:off x="6180212" y="1555762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425" name="Google Shape;425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4225" y="2989325"/>
            <a:ext cx="874850" cy="9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9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0" name="Google Shape;430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9"/>
          <p:cNvSpPr txBox="1"/>
          <p:nvPr/>
        </p:nvSpPr>
        <p:spPr>
          <a:xfrm>
            <a:off x="517058" y="1916888"/>
            <a:ext cx="4821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Thanks for </a:t>
            </a:r>
            <a:r>
              <a:rPr b="1" lang="en-GB"/>
              <a:t>your </a:t>
            </a:r>
            <a:r>
              <a:rPr lang="en-GB"/>
              <a:t>time!</a:t>
            </a:r>
            <a:br>
              <a:rPr lang="en-GB"/>
            </a:br>
            <a:r>
              <a:rPr lang="en-GB" sz="2200"/>
              <a:t>If you have any questions, </a:t>
            </a:r>
            <a:r>
              <a:rPr b="1" lang="en-GB" sz="2200"/>
              <a:t>ping me</a:t>
            </a:r>
            <a:r>
              <a:rPr lang="en-GB" sz="2200"/>
              <a:t>!</a:t>
            </a:r>
            <a:endParaRPr sz="2200"/>
          </a:p>
        </p:txBody>
      </p:sp>
      <p:sp>
        <p:nvSpPr>
          <p:cNvPr id="432" name="Google Shape;432;p79"/>
          <p:cNvSpPr txBox="1"/>
          <p:nvPr/>
        </p:nvSpPr>
        <p:spPr>
          <a:xfrm>
            <a:off x="517050" y="2916125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/>
          </a:p>
        </p:txBody>
      </p:sp>
      <p:sp>
        <p:nvSpPr>
          <p:cNvPr id="433" name="Google Shape;433;p79"/>
          <p:cNvSpPr txBox="1"/>
          <p:nvPr/>
        </p:nvSpPr>
        <p:spPr>
          <a:xfrm>
            <a:off x="810722" y="3444888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4" name="Google Shape;43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51" y="3479610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9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9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79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0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8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1" name="Google Shape;44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1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81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7" name="Google Shape;44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8" name="Google Shape;448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2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82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2" name="Google Shape;452;p8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53" name="Google Shape;453;p8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54" name="Google Shape;45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5" name="Google Shape;455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3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83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59" name="Google Shape;45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0" name="Google Shape;460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8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8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5" name="Google Shape;465;p8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6" name="Google Shape;466;p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7" name="Google Shape;46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8" name="Google Shape;468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84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5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85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473" name="Google Shape;47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4" name="Google Shape;47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775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7" name="Google Shape;477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38" y="0"/>
            <a:ext cx="979964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2" name="Google Shape;482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5" name="Google Shape;485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9" name="Google Shape;48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2" name="Google Shape;492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2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5" name="Google Shape;495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8" name="Google Shape;498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9" name="Google Shape;499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2" name="Google Shape;502;p94"/>
          <p:cNvSpPr txBox="1"/>
          <p:nvPr/>
        </p:nvSpPr>
        <p:spPr>
          <a:xfrm>
            <a:off x="478225" y="391425"/>
            <a:ext cx="11373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0">
                <a:latin typeface="Georgia"/>
                <a:ea typeface="Georgia"/>
                <a:cs typeface="Georgia"/>
                <a:sym typeface="Georgia"/>
              </a:rPr>
              <a:t>“</a:t>
            </a:r>
            <a:endParaRPr b="1" sz="1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3" name="Google Shape;503;p94"/>
          <p:cNvSpPr txBox="1"/>
          <p:nvPr/>
        </p:nvSpPr>
        <p:spPr>
          <a:xfrm>
            <a:off x="7732475" y="2302275"/>
            <a:ext cx="1137300" cy="1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0">
                <a:latin typeface="Georgia"/>
                <a:ea typeface="Georgia"/>
                <a:cs typeface="Georgia"/>
                <a:sym typeface="Georgia"/>
              </a:rPr>
              <a:t>”</a:t>
            </a:r>
            <a:endParaRPr b="1" sz="1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4" name="Google Shape;504;p94"/>
          <p:cNvSpPr txBox="1"/>
          <p:nvPr/>
        </p:nvSpPr>
        <p:spPr>
          <a:xfrm>
            <a:off x="659750" y="871800"/>
            <a:ext cx="8109000" cy="25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5" name="Google Shape;505;p94"/>
          <p:cNvSpPr txBox="1"/>
          <p:nvPr/>
        </p:nvSpPr>
        <p:spPr>
          <a:xfrm>
            <a:off x="3747125" y="3548600"/>
            <a:ext cx="3913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2">
  <p:cSld name="TITLE_ONLY_1_3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8" name="Google Shape;508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1" name="Google Shape;511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2" name="Google Shape;512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36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59.xml"/><Relationship Id="rId24" Type="http://schemas.openxmlformats.org/officeDocument/2006/relationships/theme" Target="../theme/theme5.xml"/><Relationship Id="rId12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5.xml"/><Relationship Id="rId6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8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8.xml"/><Relationship Id="rId6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2" name="Google Shape;26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" name="Google Shape;38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9" name="Google Shape;38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hyperlink" Target="https://angular-movies-a12d3.web.app/list/category/popular" TargetMode="External"/><Relationship Id="rId5" Type="http://schemas.openxmlformats.org/officeDocument/2006/relationships/hyperlink" Target="https://github.com/tastejs/angular-movies" TargetMode="External"/><Relationship Id="rId6" Type="http://schemas.openxmlformats.org/officeDocument/2006/relationships/hyperlink" Target="https://tastejs.com/movies/index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9.jp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7.jp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hyperlink" Target="https://web.dev/rail/#focus-on-the-us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Performance Workshop</a:t>
            </a:r>
            <a:br>
              <a:rPr lang="en-GB">
                <a:latin typeface="DM Mono"/>
                <a:ea typeface="DM Mono"/>
                <a:cs typeface="DM Mono"/>
                <a:sym typeface="DM Mono"/>
              </a:rPr>
            </a:br>
            <a:r>
              <a:rPr lang="en-GB" sz="3600">
                <a:latin typeface="DM Mono"/>
                <a:ea typeface="DM Mono"/>
                <a:cs typeface="DM Mono"/>
                <a:sym typeface="DM Mono"/>
              </a:rPr>
              <a:t>Intro</a:t>
            </a:r>
            <a:endParaRPr sz="36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518" name="Google Shape;518;p97"/>
          <p:cNvSpPr txBox="1"/>
          <p:nvPr/>
        </p:nvSpPr>
        <p:spPr>
          <a:xfrm>
            <a:off x="4573467" y="3071975"/>
            <a:ext cx="1316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7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🔥</a:t>
            </a:r>
            <a:endParaRPr sz="7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9" name="Google Shape;51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325" y="3069862"/>
            <a:ext cx="1327824" cy="1327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900" y="907875"/>
            <a:ext cx="6710423" cy="349022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5" name="Google Shape;595;p106"/>
          <p:cNvSpPr txBox="1"/>
          <p:nvPr/>
        </p:nvSpPr>
        <p:spPr>
          <a:xfrm>
            <a:off x="81525" y="1760025"/>
            <a:ext cx="2394300" cy="18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Analyze &amp; Improve Performance on a real-world example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Angular Movies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300" u="sng">
                <a:solidFill>
                  <a:schemeClr val="hlink"/>
                </a:solidFill>
                <a:hlinkClick r:id="rId5"/>
              </a:rPr>
              <a:t>github link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96" name="Google Shape;596;p106"/>
          <p:cNvSpPr txBox="1"/>
          <p:nvPr>
            <p:ph type="title"/>
          </p:nvPr>
        </p:nvSpPr>
        <p:spPr>
          <a:xfrm>
            <a:off x="0" y="0"/>
            <a:ext cx="8235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What are we going to do?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597" name="Google Shape;597;p106"/>
          <p:cNvSpPr txBox="1"/>
          <p:nvPr/>
        </p:nvSpPr>
        <p:spPr>
          <a:xfrm>
            <a:off x="4341925" y="4600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tastejs movies app perf contest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7"/>
          <p:cNvSpPr txBox="1"/>
          <p:nvPr>
            <p:ph idx="1" type="body"/>
          </p:nvPr>
        </p:nvSpPr>
        <p:spPr>
          <a:xfrm>
            <a:off x="311700" y="687250"/>
            <a:ext cx="7188300" cy="42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DM Mono"/>
                <a:ea typeface="DM Mono"/>
                <a:cs typeface="DM Mono"/>
                <a:sym typeface="DM Mono"/>
              </a:rPr>
              <a:t>Change Detection In-Depth</a:t>
            </a:r>
            <a:endParaRPr sz="16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DM Mono"/>
                <a:ea typeface="DM Mono"/>
                <a:cs typeface="DM Mono"/>
                <a:sym typeface="DM Mono"/>
              </a:rPr>
              <a:t>zone.js &amp; NgZone -&gt; zoneless future</a:t>
            </a:r>
            <a:endParaRPr sz="16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DM Mono"/>
                <a:ea typeface="DM Mono"/>
                <a:cs typeface="DM Mono"/>
                <a:sym typeface="DM Mono"/>
              </a:rPr>
              <a:t>Reactivity Model w/ Signals 🚦</a:t>
            </a:r>
            <a:endParaRPr sz="16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DM Mono"/>
                <a:ea typeface="DM Mono"/>
                <a:cs typeface="DM Mono"/>
                <a:sym typeface="DM Mono"/>
              </a:rPr>
              <a:t>Browser Render Pipeline</a:t>
            </a:r>
            <a:endParaRPr sz="16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DM Mono"/>
                <a:ea typeface="DM Mono"/>
                <a:cs typeface="DM Mono"/>
                <a:sym typeface="DM Mono"/>
              </a:rPr>
              <a:t>Core Web Vitals</a:t>
            </a:r>
            <a:endParaRPr sz="16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DM Mono"/>
                <a:ea typeface="DM Mono"/>
                <a:cs typeface="DM Mono"/>
                <a:sym typeface="DM Mono"/>
              </a:rPr>
              <a:t>Performance Analysis &amp; Flame Charts</a:t>
            </a:r>
            <a:endParaRPr sz="16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DM Mono"/>
                <a:ea typeface="DM Mono"/>
                <a:cs typeface="DM Mono"/>
                <a:sym typeface="DM Mono"/>
              </a:rPr>
              <a:t>JS Event Loop</a:t>
            </a:r>
            <a:endParaRPr sz="16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DM Mono"/>
                <a:ea typeface="DM Mono"/>
                <a:cs typeface="DM Mono"/>
                <a:sym typeface="DM Mono"/>
              </a:rPr>
              <a:t>Network analysis &amp; improvements</a:t>
            </a:r>
            <a:endParaRPr sz="16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DM Mono"/>
                <a:ea typeface="DM Mono"/>
                <a:cs typeface="DM Mono"/>
                <a:sym typeface="DM Mono"/>
              </a:rPr>
              <a:t>User Flows</a:t>
            </a:r>
            <a:endParaRPr sz="16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DM Mono"/>
                <a:ea typeface="DM Mono"/>
                <a:cs typeface="DM Mono"/>
                <a:sym typeface="DM Mono"/>
              </a:rPr>
              <a:t>... and more</a:t>
            </a:r>
            <a:endParaRPr sz="16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603" name="Google Shape;603;p107"/>
          <p:cNvSpPr txBox="1"/>
          <p:nvPr>
            <p:ph type="title"/>
          </p:nvPr>
        </p:nvSpPr>
        <p:spPr>
          <a:xfrm>
            <a:off x="0" y="0"/>
            <a:ext cx="82827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Performance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8"/>
          <p:cNvSpPr txBox="1"/>
          <p:nvPr/>
        </p:nvSpPr>
        <p:spPr>
          <a:xfrm>
            <a:off x="303225" y="1271400"/>
            <a:ext cx="5073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180">
                <a:solidFill>
                  <a:srgbClr val="351C75"/>
                </a:solidFill>
              </a:rPr>
              <a:t>Michael Hladky</a:t>
            </a:r>
            <a:endParaRPr b="1" sz="5180">
              <a:solidFill>
                <a:srgbClr val="351C75"/>
              </a:solidFill>
            </a:endParaRPr>
          </a:p>
        </p:txBody>
      </p:sp>
      <p:sp>
        <p:nvSpPr>
          <p:cNvPr id="525" name="Google Shape;525;p98"/>
          <p:cNvSpPr txBox="1"/>
          <p:nvPr/>
        </p:nvSpPr>
        <p:spPr>
          <a:xfrm>
            <a:off x="313125" y="2130800"/>
            <a:ext cx="50340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80">
                <a:solidFill>
                  <a:srgbClr val="000000"/>
                </a:solidFill>
              </a:rPr>
              <a:t>CEO | Trainer, Consultant</a:t>
            </a:r>
            <a:br>
              <a:rPr b="1" lang="en-GB" sz="3080">
                <a:solidFill>
                  <a:srgbClr val="000000"/>
                </a:solidFill>
              </a:rPr>
            </a:br>
            <a:r>
              <a:rPr lang="en-GB" sz="2680"/>
              <a:t>michael.hladky@push-based.io</a:t>
            </a:r>
            <a:endParaRPr sz="2680">
              <a:solidFill>
                <a:srgbClr val="000000"/>
              </a:solidFill>
            </a:endParaRPr>
          </a:p>
        </p:txBody>
      </p:sp>
      <p:pic>
        <p:nvPicPr>
          <p:cNvPr id="526" name="Google Shape;52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450" y="3278025"/>
            <a:ext cx="1518626" cy="15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8"/>
          <p:cNvSpPr/>
          <p:nvPr/>
        </p:nvSpPr>
        <p:spPr>
          <a:xfrm>
            <a:off x="5733750" y="1003725"/>
            <a:ext cx="2349000" cy="2431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98"/>
          <p:cNvPicPr preferRelativeResize="0"/>
          <p:nvPr/>
        </p:nvPicPr>
        <p:blipFill rotWithShape="1">
          <a:blip r:embed="rId4">
            <a:alphaModFix/>
          </a:blip>
          <a:srcRect b="0" l="26714" r="4239" t="0"/>
          <a:stretch/>
        </p:blipFill>
        <p:spPr>
          <a:xfrm rot="-5400000">
            <a:off x="5885387" y="12528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529" name="Google Shape;529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400" y="2686400"/>
            <a:ext cx="874850" cy="9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8"/>
          <p:cNvSpPr txBox="1"/>
          <p:nvPr/>
        </p:nvSpPr>
        <p:spPr>
          <a:xfrm>
            <a:off x="5860025" y="3588200"/>
            <a:ext cx="3161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1" name="Google Shape;531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6363" y="3657622"/>
            <a:ext cx="411000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9"/>
          <p:cNvSpPr/>
          <p:nvPr/>
        </p:nvSpPr>
        <p:spPr>
          <a:xfrm>
            <a:off x="5693975" y="929375"/>
            <a:ext cx="2349000" cy="2431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99"/>
          <p:cNvSpPr txBox="1"/>
          <p:nvPr/>
        </p:nvSpPr>
        <p:spPr>
          <a:xfrm>
            <a:off x="5820250" y="3528868"/>
            <a:ext cx="31617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GB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hoebbelsB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8" name="Google Shape;53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0388" y="3583272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99"/>
          <p:cNvPicPr preferRelativeResize="0"/>
          <p:nvPr/>
        </p:nvPicPr>
        <p:blipFill rotWithShape="1">
          <a:blip r:embed="rId4">
            <a:alphaModFix/>
          </a:blip>
          <a:srcRect b="0" l="2198" r="2198" t="0"/>
          <a:stretch/>
        </p:blipFill>
        <p:spPr>
          <a:xfrm>
            <a:off x="5871382" y="1132426"/>
            <a:ext cx="2011850" cy="2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50" y="3278025"/>
            <a:ext cx="1518626" cy="15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9"/>
          <p:cNvSpPr txBox="1"/>
          <p:nvPr/>
        </p:nvSpPr>
        <p:spPr>
          <a:xfrm>
            <a:off x="302504" y="1263948"/>
            <a:ext cx="5073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180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Julian Jandl</a:t>
            </a:r>
            <a:endParaRPr b="1" sz="5180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99"/>
          <p:cNvSpPr txBox="1"/>
          <p:nvPr/>
        </p:nvSpPr>
        <p:spPr>
          <a:xfrm>
            <a:off x="312399" y="2123360"/>
            <a:ext cx="50340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80">
                <a:latin typeface="Montserrat"/>
                <a:ea typeface="Montserrat"/>
                <a:cs typeface="Montserrat"/>
                <a:sym typeface="Montserrat"/>
              </a:rPr>
              <a:t>Performance Engineer</a:t>
            </a:r>
            <a:br>
              <a:rPr b="1" lang="en-GB" sz="308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Trainer &amp; Consultant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@rx-angular core maintainer</a:t>
            </a:r>
            <a:endParaRPr b="1" sz="308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3" name="Google Shape;543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5100" y="2733350"/>
            <a:ext cx="1087501" cy="1087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0"/>
          <p:cNvSpPr/>
          <p:nvPr/>
        </p:nvSpPr>
        <p:spPr>
          <a:xfrm>
            <a:off x="245554" y="99975"/>
            <a:ext cx="3928500" cy="51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Block 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09:00 - 10:30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100"/>
          <p:cNvSpPr/>
          <p:nvPr/>
        </p:nvSpPr>
        <p:spPr>
          <a:xfrm>
            <a:off x="245554" y="777243"/>
            <a:ext cx="3928500" cy="36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☕ Coffee Break (20 min)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100"/>
          <p:cNvSpPr/>
          <p:nvPr/>
        </p:nvSpPr>
        <p:spPr>
          <a:xfrm>
            <a:off x="245554" y="1312011"/>
            <a:ext cx="3928500" cy="51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Block 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10:50 - 12:00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100"/>
          <p:cNvSpPr/>
          <p:nvPr/>
        </p:nvSpPr>
        <p:spPr>
          <a:xfrm>
            <a:off x="245554" y="1989279"/>
            <a:ext cx="3928500" cy="36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Lunch Break (2 hr)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100"/>
          <p:cNvSpPr/>
          <p:nvPr/>
        </p:nvSpPr>
        <p:spPr>
          <a:xfrm>
            <a:off x="245554" y="2524048"/>
            <a:ext cx="3928500" cy="51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Block 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14:00 - 15:10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100"/>
          <p:cNvSpPr/>
          <p:nvPr/>
        </p:nvSpPr>
        <p:spPr>
          <a:xfrm>
            <a:off x="245546" y="3201316"/>
            <a:ext cx="3928500" cy="36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☕ Coffee Break (20 min)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100"/>
          <p:cNvSpPr/>
          <p:nvPr/>
        </p:nvSpPr>
        <p:spPr>
          <a:xfrm>
            <a:off x="245554" y="3736084"/>
            <a:ext cx="3928500" cy="51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Block 4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15:30 - 17:00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100"/>
          <p:cNvSpPr/>
          <p:nvPr/>
        </p:nvSpPr>
        <p:spPr>
          <a:xfrm>
            <a:off x="245554" y="4413352"/>
            <a:ext cx="3928500" cy="51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Q&amp;A + Hands-On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“Open end”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10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900">
                <a:latin typeface="DM Mono"/>
                <a:ea typeface="DM Mono"/>
                <a:cs typeface="DM Mono"/>
                <a:sym typeface="DM Mono"/>
              </a:rPr>
              <a:t>Organization</a:t>
            </a:r>
            <a:endParaRPr sz="3900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1"/>
          <p:cNvSpPr txBox="1"/>
          <p:nvPr>
            <p:ph idx="1" type="body"/>
          </p:nvPr>
        </p:nvSpPr>
        <p:spPr>
          <a:xfrm>
            <a:off x="540300" y="8476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Don’t hesitate to </a:t>
            </a:r>
            <a:br>
              <a:rPr b="1" lang="en-GB"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</a:br>
            <a:r>
              <a:rPr b="1" lang="en-GB"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ask questions </a:t>
            </a:r>
            <a:r>
              <a:rPr b="1" lang="en-GB" sz="3000" u="sng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all the time</a:t>
            </a:r>
            <a:r>
              <a:rPr b="1" lang="en-GB" sz="30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!</a:t>
            </a:r>
            <a:endParaRPr b="1" sz="30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562" name="Google Shape;562;p101"/>
          <p:cNvSpPr txBox="1"/>
          <p:nvPr/>
        </p:nvSpPr>
        <p:spPr>
          <a:xfrm>
            <a:off x="5919800" y="209417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🤓</a:t>
            </a:r>
            <a:endParaRPr sz="4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2"/>
          <p:cNvSpPr txBox="1"/>
          <p:nvPr/>
        </p:nvSpPr>
        <p:spPr>
          <a:xfrm>
            <a:off x="843175" y="788100"/>
            <a:ext cx="7020600" cy="27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latin typeface="Ubuntu"/>
                <a:ea typeface="Ubuntu"/>
                <a:cs typeface="Ubuntu"/>
                <a:sym typeface="Ubuntu"/>
              </a:rPr>
              <a:t>Performance is </a:t>
            </a:r>
            <a:endParaRPr sz="4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latin typeface="Ubuntu"/>
                <a:ea typeface="Ubuntu"/>
                <a:cs typeface="Ubuntu"/>
                <a:sym typeface="Ubuntu"/>
              </a:rPr>
              <a:t>the art of </a:t>
            </a:r>
            <a:r>
              <a:rPr b="1" lang="en-GB" sz="4700">
                <a:latin typeface="Ubuntu"/>
                <a:ea typeface="Ubuntu"/>
                <a:cs typeface="Ubuntu"/>
                <a:sym typeface="Ubuntu"/>
              </a:rPr>
              <a:t>avoiding work</a:t>
            </a:r>
            <a:endParaRPr b="1" sz="47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8" name="Google Shape;568;p102"/>
          <p:cNvSpPr txBox="1"/>
          <p:nvPr/>
        </p:nvSpPr>
        <p:spPr>
          <a:xfrm>
            <a:off x="5380675" y="3599400"/>
            <a:ext cx="29886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latin typeface="Ubuntu"/>
                <a:ea typeface="Ubuntu"/>
                <a:cs typeface="Ubuntu"/>
                <a:sym typeface="Ubuntu"/>
              </a:rPr>
              <a:t>Paul Lewis</a:t>
            </a:r>
            <a:endParaRPr i="1"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hrome Supports createImageBitmap() in Chrome 50 | Web" id="569" name="Google Shape;56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950" y="3469950"/>
            <a:ext cx="709800" cy="70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3"/>
          <p:cNvSpPr txBox="1"/>
          <p:nvPr/>
        </p:nvSpPr>
        <p:spPr>
          <a:xfrm>
            <a:off x="311700" y="1904400"/>
            <a:ext cx="852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DM Mono"/>
                <a:ea typeface="DM Mono"/>
                <a:cs typeface="DM Mono"/>
                <a:sym typeface="DM Mono"/>
              </a:rPr>
              <a:t>Why do we care about</a:t>
            </a:r>
            <a:endParaRPr sz="32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DM Mono"/>
                <a:ea typeface="DM Mono"/>
                <a:cs typeface="DM Mono"/>
                <a:sym typeface="DM Mono"/>
              </a:rPr>
              <a:t>performance anyway</a:t>
            </a:r>
            <a:r>
              <a:rPr lang="en-GB" sz="3200">
                <a:latin typeface="DM Mono"/>
                <a:ea typeface="DM Mono"/>
                <a:cs typeface="DM Mono"/>
                <a:sym typeface="DM Mono"/>
              </a:rPr>
              <a:t>?</a:t>
            </a:r>
            <a:endParaRPr sz="2422">
              <a:solidFill>
                <a:srgbClr val="595959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575" name="Google Shape;575;p103"/>
          <p:cNvSpPr txBox="1"/>
          <p:nvPr/>
        </p:nvSpPr>
        <p:spPr>
          <a:xfrm>
            <a:off x="3955350" y="3120825"/>
            <a:ext cx="1233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highlight>
                  <a:srgbClr val="FFFFFF"/>
                </a:highlight>
              </a:rPr>
              <a:t>🤔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0" y="1388465"/>
            <a:ext cx="3650650" cy="32004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1" name="Google Shape;581;p104"/>
          <p:cNvSpPr txBox="1"/>
          <p:nvPr>
            <p:ph idx="1" type="subTitle"/>
          </p:nvPr>
        </p:nvSpPr>
        <p:spPr>
          <a:xfrm>
            <a:off x="294625" y="517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Human perception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582" name="Google Shape;582;p104"/>
          <p:cNvSpPr txBox="1"/>
          <p:nvPr>
            <p:ph idx="2" type="body"/>
          </p:nvPr>
        </p:nvSpPr>
        <p:spPr>
          <a:xfrm>
            <a:off x="4731300" y="724075"/>
            <a:ext cx="42903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latin typeface="DM Mono"/>
                <a:ea typeface="DM Mono"/>
                <a:cs typeface="DM Mono"/>
                <a:sym typeface="DM Mono"/>
              </a:rPr>
              <a:t>👏 Users want apps to be </a:t>
            </a:r>
            <a:r>
              <a:rPr b="1" lang="en-GB" sz="1700">
                <a:latin typeface="DM Mono"/>
                <a:ea typeface="DM Mono"/>
                <a:cs typeface="DM Mono"/>
                <a:sym typeface="DM Mono"/>
              </a:rPr>
              <a:t>snappy</a:t>
            </a:r>
            <a:endParaRPr sz="17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>
                <a:latin typeface="DM Mono"/>
                <a:ea typeface="DM Mono"/>
                <a:cs typeface="DM Mono"/>
                <a:sym typeface="DM Mono"/>
              </a:rPr>
              <a:t>🎞 </a:t>
            </a:r>
            <a:r>
              <a:rPr lang="en-GB" sz="1700">
                <a:latin typeface="DM Mono"/>
                <a:ea typeface="DM Mono"/>
                <a:cs typeface="DM Mono"/>
                <a:sym typeface="DM Mono"/>
              </a:rPr>
              <a:t>60 fps Device Refresh Rates  </a:t>
            </a:r>
            <a:endParaRPr sz="17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DM Mono"/>
                <a:ea typeface="DM Mono"/>
                <a:cs typeface="DM Mono"/>
                <a:sym typeface="DM Mono"/>
              </a:rPr>
              <a:t>- 60 times per second new frame on screen</a:t>
            </a:r>
            <a:endParaRPr sz="11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latin typeface="DM Mono"/>
                <a:ea typeface="DM Mono"/>
                <a:cs typeface="DM Mono"/>
                <a:sym typeface="DM Mono"/>
              </a:rPr>
              <a:t>- </a:t>
            </a:r>
            <a:r>
              <a:rPr b="1" lang="en-GB" sz="1100">
                <a:latin typeface="DM Mono"/>
                <a:ea typeface="DM Mono"/>
                <a:cs typeface="DM Mono"/>
                <a:sym typeface="DM Mono"/>
              </a:rPr>
              <a:t>16.66</a:t>
            </a:r>
            <a:r>
              <a:rPr lang="en-GB" sz="1100">
                <a:latin typeface="DM Mono"/>
                <a:ea typeface="DM Mono"/>
                <a:cs typeface="DM Mono"/>
                <a:sym typeface="DM Mono"/>
              </a:rPr>
              <a:t>ms Budget ( 1 second / 60 frames )</a:t>
            </a:r>
            <a:endParaRPr sz="12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5"/>
          <p:cNvSpPr txBox="1"/>
          <p:nvPr>
            <p:ph idx="4294967295" type="title"/>
          </p:nvPr>
        </p:nvSpPr>
        <p:spPr>
          <a:xfrm>
            <a:off x="311700" y="1084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RAIL Model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588" name="Google Shape;58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660" y="1978950"/>
            <a:ext cx="5904674" cy="21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05"/>
          <p:cNvSpPr txBox="1"/>
          <p:nvPr/>
        </p:nvSpPr>
        <p:spPr>
          <a:xfrm>
            <a:off x="3072000" y="4649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🔗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RAIL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ush Based Gradien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ush Based Gradien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ush Based Gradien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ush Based Gradien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